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65" r:id="rId3"/>
    <p:sldId id="267" r:id="rId4"/>
    <p:sldId id="268" r:id="rId5"/>
    <p:sldId id="269" r:id="rId6"/>
    <p:sldId id="273" r:id="rId7"/>
    <p:sldId id="271" r:id="rId8"/>
    <p:sldId id="275" r:id="rId9"/>
    <p:sldId id="279" r:id="rId10"/>
    <p:sldId id="280" r:id="rId11"/>
    <p:sldId id="284" r:id="rId12"/>
    <p:sldId id="285" r:id="rId13"/>
    <p:sldId id="282" r:id="rId14"/>
    <p:sldId id="283" r:id="rId15"/>
    <p:sldId id="288" r:id="rId16"/>
    <p:sldId id="286" r:id="rId17"/>
    <p:sldId id="264" r:id="rId18"/>
    <p:sldId id="289" r:id="rId19"/>
    <p:sldId id="296" r:id="rId20"/>
    <p:sldId id="295" r:id="rId21"/>
    <p:sldId id="293" r:id="rId22"/>
    <p:sldId id="294" r:id="rId23"/>
    <p:sldId id="291" r:id="rId24"/>
    <p:sldId id="292" r:id="rId25"/>
    <p:sldId id="290" r:id="rId26"/>
    <p:sldId id="263" r:id="rId27"/>
    <p:sldId id="297" r:id="rId28"/>
    <p:sldId id="302" r:id="rId29"/>
    <p:sldId id="309" r:id="rId30"/>
    <p:sldId id="310" r:id="rId31"/>
    <p:sldId id="353" r:id="rId32"/>
    <p:sldId id="352" r:id="rId33"/>
  </p:sldIdLst>
  <p:sldSz cx="9144000" cy="6858000" type="screen4x3"/>
  <p:notesSz cx="6889750" cy="100187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57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2676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502676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E3451EDD-9B68-4316-8824-7589DECAB359}" type="datetimeFigureOut">
              <a:rPr lang="pl-PL" smtClean="0"/>
              <a:t>19.05.2025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2538"/>
            <a:ext cx="4508500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8975" y="4821506"/>
            <a:ext cx="5511800" cy="3944868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5558" cy="50267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902597" y="9516039"/>
            <a:ext cx="2985558" cy="50267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149424C8-1F7D-4C4E-A1C0-3F5704D1647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3087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9424C8-1F7D-4C4E-A1C0-3F5704D16479}" type="slidenum">
              <a:rPr lang="pl-PL" smtClean="0"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91731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 wzorca tytułu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19.05.2025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 wzorca tytułu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19.05.2025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 wzorca tytułu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19.05.2025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 wzorca tytułu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19.05.2025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 wzorca tytułu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19.05.2025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 wzorca tytułu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19.05.2025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wzorca tytułu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19.05.2025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 wzorca tytułu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19.05.2025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19.05.2025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 wzorca tytułu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19.05.2025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 wzorca tytułu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19.05.2025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 wzorca tytułu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19.05.2025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51520" y="1628800"/>
            <a:ext cx="8757566" cy="1971651"/>
          </a:xfrm>
        </p:spPr>
        <p:txBody>
          <a:bodyPr>
            <a:normAutofit fontScale="90000"/>
          </a:bodyPr>
          <a:lstStyle/>
          <a:p>
            <a:r>
              <a:rPr lang="pl-PL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NOTARIALNE NAKAZY ZAPŁATY JAKO SPOSÓB DOCHODZENIA ROSZCZEŃ</a:t>
            </a:r>
            <a:br>
              <a:rPr lang="pl-PL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pl-PL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albo</a:t>
            </a:r>
            <a:br>
              <a:rPr lang="pl-PL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pl-PL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czy w polskim systemie prawnym jest miejsce dla notarialnych nakazów zapłaty?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2844" y="3933056"/>
            <a:ext cx="6400800" cy="1752600"/>
          </a:xfrm>
        </p:spPr>
        <p:txBody>
          <a:bodyPr/>
          <a:lstStyle/>
          <a:p>
            <a:r>
              <a:rPr lang="pl-PL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prof. dr hab. Andrzej Jakubecki</a:t>
            </a:r>
          </a:p>
        </p:txBody>
      </p:sp>
      <p:pic>
        <p:nvPicPr>
          <p:cNvPr id="4" name="Picture 3" descr="Logo_UMCS_58mm_RGB_k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20907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kwadraty_UMCS_30mm_RGB_kol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6357958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23528" y="980728"/>
            <a:ext cx="8640960" cy="537723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pl-PL" sz="2400" dirty="0">
                <a:latin typeface="+mj-lt"/>
                <a:cs typeface="Arial" pitchFamily="34" charset="0"/>
              </a:rPr>
              <a:t>Chronologicznie pierwszym projektem nawiązującym do idei wydawania nakazów zapłaty przez notariuszy był projekt OIRP/B-150, nad którym pracowała Komisja Nadzwyczajna „Przyjazne Państwo” z udziałem przedstawicieli notariatu. Projekt miał 2 wersje.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>
                <a:latin typeface="+mj-lt"/>
                <a:cs typeface="Arial" pitchFamily="34" charset="0"/>
              </a:rPr>
              <a:t>Projekt ten zakładał powrót do stanu prawnego, w którym  nakazy zapłaty w postępowaniu nakazowym i upominawczym, unormowanym w Kodeksie postępowania cywilnego,  wydawali notariusze (państwowe biura notarialne)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>
                <a:latin typeface="+mj-lt"/>
                <a:cs typeface="Arial" pitchFamily="34" charset="0"/>
              </a:rPr>
              <a:t>Projekt był popierany przez Krajową Radę Notarialną.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>
                <a:latin typeface="+mj-lt"/>
                <a:cs typeface="Arial" pitchFamily="34" charset="0"/>
              </a:rPr>
              <a:t>Projekt został jednak poddany pryncypialnej krytyce (m.in. Ze strony Biura Legislacyjnego) z powodu jego sprzeczności z Konstytucją.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>
                <a:latin typeface="+mj-lt"/>
                <a:cs typeface="Arial" pitchFamily="34" charset="0"/>
              </a:rPr>
              <a:t>Ze stanowiskiem tym polemizował referat E. </a:t>
            </a:r>
            <a:r>
              <a:rPr lang="pl-PL" sz="2400" dirty="0" err="1">
                <a:latin typeface="+mj-lt"/>
                <a:cs typeface="Arial" pitchFamily="34" charset="0"/>
              </a:rPr>
              <a:t>Marszałkowskiej-Krześ</a:t>
            </a:r>
            <a:endParaRPr lang="pl-PL" sz="2400" dirty="0">
              <a:latin typeface="+mj-lt"/>
              <a:cs typeface="Arial" pitchFamily="34" charset="0"/>
            </a:endParaRPr>
          </a:p>
        </p:txBody>
      </p:sp>
      <p:pic>
        <p:nvPicPr>
          <p:cNvPr id="5" name="Picture 3" descr="Logo_UMCS_58mm_RGB_k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20907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kwadraty_UMCS_30mm_RGB_kol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6357958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5685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23528" y="980728"/>
            <a:ext cx="8640960" cy="5377230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pl-PL" sz="2400" dirty="0"/>
              <a:t>Późniejsze projekty zakładały, że wydawanie nakazów zapłaty przez notariuszy stanowić ma </a:t>
            </a:r>
            <a:r>
              <a:rPr lang="pl-PL" sz="2400" u="sng" dirty="0"/>
              <a:t>odrębną instytucję prawną od nakazów wydawanych zgodnie z przepisami Kodeksu postępowania cywilnego </a:t>
            </a:r>
            <a:r>
              <a:rPr lang="pl-PL" sz="2400" dirty="0"/>
              <a:t>w postępowaniu nakazowym i upominawczym.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l-PL" sz="24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pl-PL" sz="2400" dirty="0"/>
              <a:t>W projekcie z 2017 r. rezygnowano z (notarialny) nakaz zapłaty zastępując je wyrażeniem „</a:t>
            </a:r>
            <a:r>
              <a:rPr lang="pl-PL" sz="2400" b="1" dirty="0">
                <a:solidFill>
                  <a:srgbClr val="FF0000"/>
                </a:solidFill>
              </a:rPr>
              <a:t>notarialne poświadczenie roszczenia</a:t>
            </a:r>
            <a:r>
              <a:rPr lang="pl-PL" sz="2400" dirty="0"/>
              <a:t>”. W istocie rzeczy w poświadczeniu tym miało być zawarte nakazanie dłużnikowi spełnienia świadczenia.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l-PL" sz="2400" dirty="0"/>
              <a:t>Różnica była zatem głównie werbalna.</a:t>
            </a:r>
          </a:p>
          <a:p>
            <a:endParaRPr lang="pl-P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Logo_UMCS_58mm_RGB_k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20907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kwadraty_UMCS_30mm_RGB_kol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6357958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761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215516" y="692696"/>
            <a:ext cx="8712968" cy="60944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dirty="0">
                <a:cs typeface="Arial" pitchFamily="34" charset="0"/>
              </a:rPr>
              <a:t>I. Projekt ustawy z 11 VII 2016 r. o zmianie niektórych ustaw w celu ułatwienia dochodzenia wierzytelności (tzw. pakiet wierzycielski)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pl-PL" dirty="0">
                <a:cs typeface="Arial" pitchFamily="34" charset="0"/>
              </a:rPr>
              <a:t>Pierwotna wersja projektu zawierała unormowania dotyczące notarialnych nakazów zapłaty i spotkały się one z aprobatą Zarządu Głównego Stowarzyszenia Notariuszy RP (uchwała 74/VIII/2016).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pl-PL" dirty="0">
                <a:cs typeface="Arial" pitchFamily="34" charset="0"/>
              </a:rPr>
              <a:t>Z regulacji tych zrezygnowano jednak na wczesnym etapie prac i ostateczna wersja ustawy z 7 IV 2017 r. 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o zmianie niektórych ustaw w celu ułatwienia dochodzenia wierzytelności przepisów dotyczących notarialnych nakazów zapłaty.</a:t>
            </a:r>
            <a:endParaRPr lang="pl-PL" dirty="0">
              <a:cs typeface="Arial" pitchFamily="34" charset="0"/>
            </a:endParaRPr>
          </a:p>
        </p:txBody>
      </p:sp>
      <p:pic>
        <p:nvPicPr>
          <p:cNvPr id="5" name="Picture 3" descr="Logo_UMCS_58mm_RGB_k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20907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kwadraty_UMCS_30mm_RGB_kol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6357958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5023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23528" y="980728"/>
            <a:ext cx="8640960" cy="537723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3200" dirty="0">
                <a:cs typeface="Arial" pitchFamily="34" charset="0"/>
              </a:rPr>
              <a:t>Zgodnie z pierwotną wersją projektu z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Arial" pitchFamily="34" charset="0"/>
              </a:rPr>
              <a:t> 11 VII 2016 r. 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pl-PL" sz="2200" dirty="0">
                <a:solidFill>
                  <a:prstClr val="black"/>
                </a:solidFill>
                <a:cs typeface="Arial" pitchFamily="34" charset="0"/>
              </a:rPr>
              <a:t>NNZ miał być alternatywą w stosunku do nakazów wydawanych w postępowaniu nakazowym, upominawczym i elektronicznym postępowaniu upominawczym.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pl-PL" sz="2200" dirty="0">
                <a:solidFill>
                  <a:prstClr val="black"/>
                </a:solidFill>
                <a:cs typeface="Arial" pitchFamily="34" charset="0"/>
              </a:rPr>
              <a:t>Wydanie NNZ miało być czynnością notarialną, a nie orzeczeniem.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pl-PL" sz="2200" dirty="0">
                <a:solidFill>
                  <a:prstClr val="black"/>
                </a:solidFill>
                <a:cs typeface="Arial" pitchFamily="34" charset="0"/>
              </a:rPr>
              <a:t>NNZ miał być wydawany w odniesieniu do roszczeń, które według Kodeksu postępowania cywilnego mogły być objęte postępowaniem upominawczym ( a więc roszczeń pieniężnych)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pl-PL" sz="2200" dirty="0">
                <a:solidFill>
                  <a:prstClr val="black"/>
                </a:solidFill>
                <a:cs typeface="Arial" pitchFamily="34" charset="0"/>
              </a:rPr>
              <a:t>Odmowa wydania NNZ wchodzić miała w grę, gdy:</a:t>
            </a:r>
          </a:p>
          <a:p>
            <a:pPr marL="457200" indent="-457200" algn="just">
              <a:buAutoNum type="arabicParenR"/>
            </a:pPr>
            <a:r>
              <a:rPr lang="pl-PL" sz="2200" dirty="0">
                <a:solidFill>
                  <a:prstClr val="black"/>
                </a:solidFill>
                <a:cs typeface="Arial" pitchFamily="34" charset="0"/>
              </a:rPr>
              <a:t>Wniosek o wydanie NNZ nie spełniał wymagań formalnych</a:t>
            </a:r>
          </a:p>
          <a:p>
            <a:pPr marL="457200" indent="-457200" algn="just">
              <a:buAutoNum type="arabicParenR"/>
            </a:pPr>
            <a:r>
              <a:rPr lang="pl-PL" sz="2200" dirty="0">
                <a:solidFill>
                  <a:prstClr val="black"/>
                </a:solidFill>
                <a:cs typeface="Arial" pitchFamily="34" charset="0"/>
              </a:rPr>
              <a:t>Wnioskodawca nie uiścił taksy</a:t>
            </a:r>
          </a:p>
          <a:p>
            <a:pPr marL="457200" indent="-457200" algn="just">
              <a:buAutoNum type="arabicParenR"/>
            </a:pPr>
            <a:r>
              <a:rPr lang="pl-PL" sz="2200" dirty="0">
                <a:solidFill>
                  <a:prstClr val="black"/>
                </a:solidFill>
                <a:cs typeface="Arial" pitchFamily="34" charset="0"/>
              </a:rPr>
              <a:t>Zachodziły podstawy do odmowy wydania nakazu zapłaty w postępowaniu upominawczym (art. 499 k.p.c.)</a:t>
            </a:r>
          </a:p>
          <a:p>
            <a:pPr marL="0" indent="0" algn="just">
              <a:buNone/>
            </a:pPr>
            <a:endParaRPr lang="pl-PL" sz="3200" dirty="0">
              <a:cs typeface="Arial" pitchFamily="34" charset="0"/>
            </a:endParaRPr>
          </a:p>
        </p:txBody>
      </p:sp>
      <p:pic>
        <p:nvPicPr>
          <p:cNvPr id="5" name="Picture 3" descr="Logo_UMCS_58mm_RGB_k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20907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kwadraty_UMCS_30mm_RGB_kol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6357958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4152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42844" y="740384"/>
            <a:ext cx="8640960" cy="59747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l-PL" sz="2800" b="1" dirty="0">
                <a:solidFill>
                  <a:srgbClr val="FF0000"/>
                </a:solidFill>
              </a:rPr>
              <a:t>Art. 499 §  1 k.p.c. </a:t>
            </a:r>
            <a:r>
              <a:rPr lang="pl-PL" sz="2800" dirty="0"/>
              <a:t>Sąd wydaje nakaz zapłaty w postępowaniu upominawczym w sprawach określonych w art. 480</a:t>
            </a:r>
            <a:r>
              <a:rPr lang="pl-PL" sz="2800" baseline="30000" dirty="0"/>
              <a:t>1</a:t>
            </a:r>
            <a:r>
              <a:rPr lang="pl-PL" sz="2800" dirty="0"/>
              <a:t> § 1, chyba że według treści pozwu:</a:t>
            </a:r>
          </a:p>
          <a:p>
            <a:pPr>
              <a:buNone/>
            </a:pPr>
            <a:r>
              <a:rPr lang="pl-PL" sz="2800" dirty="0"/>
              <a:t>1) roszczenie jest oczywiście bezzasadne;</a:t>
            </a:r>
          </a:p>
          <a:p>
            <a:pPr>
              <a:buNone/>
            </a:pPr>
            <a:r>
              <a:rPr lang="pl-PL" sz="2800" dirty="0"/>
              <a:t>2) twierdzenia co do faktów budzą wątpliwość;</a:t>
            </a:r>
          </a:p>
          <a:p>
            <a:pPr>
              <a:buNone/>
            </a:pPr>
            <a:r>
              <a:rPr lang="pl-PL" sz="2800" dirty="0"/>
              <a:t>3) zaspokojenie roszczenia zależy od świadczenia wzajemnego;</a:t>
            </a:r>
          </a:p>
          <a:p>
            <a:pPr>
              <a:buNone/>
            </a:pPr>
            <a:r>
              <a:rPr lang="pl-PL" sz="2800" dirty="0"/>
              <a:t>4) (uchylony).</a:t>
            </a:r>
          </a:p>
          <a:p>
            <a:pPr marL="0" indent="0">
              <a:buNone/>
            </a:pPr>
            <a:endParaRPr kumimoji="0" lang="pl-PL" sz="4000" b="1" i="0" u="none" strike="noStrike" kern="1200" cap="none" spc="0" normalizeH="0" baseline="0" noProof="0" dirty="0">
              <a:ln>
                <a:noFill/>
              </a:ln>
              <a:solidFill>
                <a:srgbClr val="11110E"/>
              </a:solidFill>
              <a:effectLst/>
              <a:uLnTx/>
              <a:uFillTx/>
              <a:latin typeface="Ubuntu" panose="020B050403060203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Picture 3" descr="Logo_UMCS_58mm_RGB_k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20907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kwadraty_UMCS_30mm_RGB_kol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6357958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698962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23528" y="980728"/>
            <a:ext cx="8640960" cy="5377230"/>
          </a:xfrm>
        </p:spPr>
        <p:txBody>
          <a:bodyPr>
            <a:normAutofit fontScale="925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pl-PL" dirty="0">
                <a:cs typeface="Arial" pitchFamily="34" charset="0"/>
              </a:rPr>
              <a:t>W NNZ notariusz miał nakazywać zaspokojenie roszczenia w terminie 2 tygodni od doręczenia NNZ albo w tym terminie dłużnik mógł wnieść sprzeciw.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pl-PL" dirty="0">
                <a:cs typeface="Arial" pitchFamily="34" charset="0"/>
              </a:rPr>
              <a:t>NNZ miały być rejestrowane w „Rejestrze Notarialnych Nakazów Zapłaty”, aby zapobiec wydawaniu dalszych NNZ w tej samej sprawie.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pl-PL" dirty="0">
                <a:cs typeface="Arial" pitchFamily="34" charset="0"/>
              </a:rPr>
              <a:t>Do obowiązków notariuszy miało należeć doręczanie nakazów zapłaty oraz nadawanie im klauzuli wykonalności.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pl-PL" dirty="0">
                <a:cs typeface="Arial" pitchFamily="34" charset="0"/>
              </a:rPr>
              <a:t>Doręczenia miało następować osobiście przez notariusza albo przez pracownika kancelarii notarialnej.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pl-PL" dirty="0">
                <a:cs typeface="Arial" pitchFamily="34" charset="0"/>
              </a:rPr>
              <a:t>Niemożność doręczenia miała być podstawą do uchylenia NNZ</a:t>
            </a:r>
          </a:p>
        </p:txBody>
      </p:sp>
      <p:pic>
        <p:nvPicPr>
          <p:cNvPr id="5" name="Picture 3" descr="Logo_UMCS_58mm_RGB_k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20907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kwadraty_UMCS_30mm_RGB_kol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6357958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160466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23528" y="980728"/>
            <a:ext cx="8640960" cy="537723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pl-PL" dirty="0">
                <a:cs typeface="Arial" pitchFamily="34" charset="0"/>
              </a:rPr>
              <a:t>Przeciw NNZ przysługiwać miał sprzeciw wnoszony do notariusza albo do Rady Izby Notarialnej.</a:t>
            </a:r>
          </a:p>
          <a:p>
            <a:pPr>
              <a:buFont typeface="Wingdings" panose="05000000000000000000" pitchFamily="2" charset="2"/>
              <a:buChar char="Ø"/>
            </a:pPr>
            <a:endParaRPr lang="pl-PL" dirty="0">
              <a:cs typeface="Arial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l-PL" dirty="0">
                <a:cs typeface="Arial" pitchFamily="34" charset="0"/>
              </a:rPr>
              <a:t>Wniesienie sprzeciwu powodować miało utratę mocy przez NNZ, a sprawę przekazywać miało się do sądu.</a:t>
            </a:r>
          </a:p>
          <a:p>
            <a:pPr>
              <a:buFont typeface="Wingdings" panose="05000000000000000000" pitchFamily="2" charset="2"/>
              <a:buChar char="Ø"/>
            </a:pPr>
            <a:endParaRPr lang="pl-PL" dirty="0">
              <a:cs typeface="Arial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l-PL" dirty="0">
                <a:cs typeface="Arial" pitchFamily="34" charset="0"/>
              </a:rPr>
              <a:t>Wydanie NNZ miało być podstawą przerwania biegu przedawnienia.</a:t>
            </a:r>
          </a:p>
          <a:p>
            <a:pPr>
              <a:buFont typeface="Wingdings" panose="05000000000000000000" pitchFamily="2" charset="2"/>
              <a:buChar char="Ø"/>
            </a:pPr>
            <a:endParaRPr lang="pl-PL" dirty="0">
              <a:cs typeface="Arial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l-PL" dirty="0">
                <a:cs typeface="Arial" pitchFamily="34" charset="0"/>
              </a:rPr>
              <a:t>NNZ miał być tytułem egzekucyjnym.</a:t>
            </a:r>
          </a:p>
          <a:p>
            <a:pPr>
              <a:buFont typeface="Wingdings" panose="05000000000000000000" pitchFamily="2" charset="2"/>
              <a:buChar char="Ø"/>
            </a:pPr>
            <a:endParaRPr lang="pl-PL" dirty="0">
              <a:cs typeface="Arial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11110E"/>
                </a:solidFill>
                <a:effectLst/>
                <a:uLnTx/>
                <a:uFillTx/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Do nakazów zapłaty stosować miało się przepisach o wyrokach, tj. art. 353(2) k.p.c.</a:t>
            </a:r>
            <a:endParaRPr lang="pl-PL" dirty="0">
              <a:cs typeface="Arial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pl-PL" dirty="0">
              <a:cs typeface="Arial" pitchFamily="34" charset="0"/>
            </a:endParaRPr>
          </a:p>
          <a:p>
            <a:endParaRPr lang="pl-P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Logo_UMCS_58mm_RGB_k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20907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kwadraty_UMCS_30mm_RGB_kol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6357958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68963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F99B76D-E71A-0AD6-A299-B3C1E9D45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476672"/>
            <a:ext cx="8435280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800" b="1" dirty="0"/>
              <a:t>Do projektu zgłoszono liczne zastrzeżenia, w tym w szczególności:</a:t>
            </a:r>
          </a:p>
          <a:p>
            <a:pPr marL="0" indent="0">
              <a:buNone/>
            </a:pPr>
            <a:endParaRPr lang="pl-PL" sz="2800" b="1" dirty="0"/>
          </a:p>
          <a:p>
            <a:pPr marL="514350" indent="-514350">
              <a:buAutoNum type="arabicParenR"/>
            </a:pPr>
            <a:r>
              <a:rPr lang="pl-PL" sz="2800" dirty="0"/>
              <a:t>zarzut niekonstytucyjności;</a:t>
            </a:r>
          </a:p>
          <a:p>
            <a:pPr marL="514350" indent="-514350">
              <a:buAutoNum type="arabicParenR"/>
            </a:pPr>
            <a:endParaRPr lang="pl-PL" sz="2800" dirty="0"/>
          </a:p>
          <a:p>
            <a:pPr marL="514350" indent="-514350">
              <a:buAutoNum type="arabicParenR"/>
            </a:pPr>
            <a:r>
              <a:rPr lang="pl-PL" sz="2800" dirty="0"/>
              <a:t>Zarzuty dotyczące sposobu unormowania:</a:t>
            </a:r>
          </a:p>
          <a:p>
            <a:pPr marL="0" indent="0">
              <a:buNone/>
            </a:pPr>
            <a:r>
              <a:rPr lang="pl-PL" sz="2800" dirty="0"/>
              <a:t> </a:t>
            </a:r>
          </a:p>
          <a:p>
            <a:pPr marL="0" indent="0">
              <a:buNone/>
            </a:pPr>
            <a:r>
              <a:rPr lang="pl-PL" sz="2800" dirty="0"/>
              <a:t>(i) doręczeń; </a:t>
            </a:r>
          </a:p>
          <a:p>
            <a:pPr marL="0" indent="0">
              <a:buNone/>
            </a:pPr>
            <a:r>
              <a:rPr lang="pl-PL" sz="2800" dirty="0"/>
              <a:t>(ii) nadawania klauzuli wykonalności;</a:t>
            </a:r>
          </a:p>
          <a:p>
            <a:pPr marL="0" indent="0">
              <a:buNone/>
            </a:pPr>
            <a:r>
              <a:rPr lang="pl-PL" sz="2800" dirty="0"/>
              <a:t> (iii) </a:t>
            </a:r>
            <a:r>
              <a:rPr lang="pl-PL" sz="2800" dirty="0" err="1"/>
              <a:t>zakarżania</a:t>
            </a:r>
            <a:r>
              <a:rPr lang="pl-PL" sz="2800" dirty="0"/>
              <a:t> NNZ i inne.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930768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F99B76D-E71A-0AD6-A299-B3C1E9D45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404664"/>
            <a:ext cx="8363272" cy="5721499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400" b="1" dirty="0"/>
              <a:t>II. Projekt ustawy z 12 IV 2017 r. o zmianie ustawy – Prawo o notariacie oraz ustawy o kosztach sądowych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/>
              <a:t>W projekcie zrezygnowano z posługiwania się wyrażeniem „notarialny nakaz zapłaty” zastępując go określeniem notarialne poświadczenie roszczenia” (dalej „</a:t>
            </a:r>
            <a:r>
              <a:rPr lang="pl-PL" sz="2400" b="1" dirty="0"/>
              <a:t>APR</a:t>
            </a:r>
            <a:r>
              <a:rPr lang="pl-PL" sz="2400" dirty="0"/>
              <a:t>”).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/>
              <a:t>APR miał być sporządzany w odniesieniu do: (i) roszczeń pieniężnych, (ii) wynikających z czynności prawnych.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/>
              <a:t>Przed sporządzeniem APR notariusz miał sporządzać protokół poświadczenia dziedziczenia. Z chwilą sporządzenia protokołu powstawać miały skutki wniesienia pozwu.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540284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F99B76D-E71A-0AD6-A299-B3C1E9D45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548680"/>
            <a:ext cx="8291264" cy="557748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 protokole miały się znaleźć oświadczenia wierzyciela m.in. O okolicznościach faktycznych sprawy, o nieistnieniu wyroku co do roszczenia objętego żądanie, o dowodach i inne.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400" dirty="0">
                <a:solidFill>
                  <a:prstClr val="black"/>
                </a:solidFill>
                <a:latin typeface="Calibri"/>
              </a:rPr>
              <a:t>Do protokołu należało dołączyć dokument uprawdopodobniający istnienie stosunku prawnego, z którego wynika roszczenie.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400" dirty="0">
                <a:solidFill>
                  <a:prstClr val="black"/>
                </a:solidFill>
                <a:latin typeface="Calibri"/>
              </a:rPr>
              <a:t>Odmowa sporządzenia APR miała następować w przypadku, gdy:</a:t>
            </a:r>
          </a:p>
          <a:p>
            <a:pPr marL="457200" indent="-457200">
              <a:buAutoNum type="arabicParenR"/>
            </a:pPr>
            <a:r>
              <a:rPr lang="pl-PL" sz="2400" dirty="0">
                <a:solidFill>
                  <a:prstClr val="black"/>
                </a:solidFill>
                <a:latin typeface="Calibri"/>
              </a:rPr>
              <a:t>Roszczenie jest oczywiście bezzasadne;</a:t>
            </a:r>
          </a:p>
          <a:p>
            <a:pPr marL="457200" indent="-457200">
              <a:buAutoNum type="arabicParenR"/>
            </a:pPr>
            <a:r>
              <a:rPr lang="pl-PL" sz="2400" dirty="0">
                <a:solidFill>
                  <a:prstClr val="black"/>
                </a:solidFill>
                <a:latin typeface="Calibri"/>
              </a:rPr>
              <a:t>Roszczenie było przedmiotem orzeczenia sądowego albo innego APR;</a:t>
            </a:r>
          </a:p>
          <a:p>
            <a:pPr marL="457200" indent="-457200">
              <a:buAutoNum type="arabicParenR"/>
            </a:pPr>
            <a:r>
              <a:rPr lang="pl-PL" sz="2400" dirty="0">
                <a:solidFill>
                  <a:prstClr val="black"/>
                </a:solidFill>
                <a:latin typeface="Calibri"/>
              </a:rPr>
              <a:t>Miejsce pobytu dłużnika nie jest znane albo doręczenia APR nie mogłoby nastąpić w kraju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400" dirty="0">
                <a:solidFill>
                  <a:prstClr val="black"/>
                </a:solidFill>
                <a:latin typeface="Calibri"/>
              </a:rPr>
              <a:t>Wypis APR notariusz miał doręczać wraz z wypisem protokołu oraz formularzem do wniesienia sprzeciwu.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400" dirty="0">
                <a:solidFill>
                  <a:prstClr val="black"/>
                </a:solidFill>
                <a:latin typeface="Calibri"/>
              </a:rPr>
              <a:t>Sprzeciw miało się wnosić do notariusza.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400" dirty="0">
                <a:solidFill>
                  <a:prstClr val="black"/>
                </a:solidFill>
                <a:latin typeface="Calibri"/>
              </a:rPr>
              <a:t>Protokół APR zastępować miał pozew.</a:t>
            </a:r>
          </a:p>
          <a:p>
            <a:pPr marL="0" indent="0">
              <a:buNone/>
            </a:pPr>
            <a:endParaRPr lang="pl-PL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320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251520" y="1052736"/>
            <a:ext cx="8640960" cy="5377230"/>
          </a:xfrm>
        </p:spPr>
        <p:txBody>
          <a:bodyPr>
            <a:normAutofit/>
          </a:bodyPr>
          <a:lstStyle/>
          <a:p>
            <a:pPr marL="400050" lvl="1" indent="0" algn="just">
              <a:spcBef>
                <a:spcPts val="0"/>
              </a:spcBef>
              <a:buNone/>
              <a:defRPr/>
            </a:pPr>
            <a:endParaRPr lang="pl-PL" sz="20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indent="-34290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pl-PL" sz="2000" b="1" dirty="0">
                <a:solidFill>
                  <a:srgbClr val="33333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Postępowanie cywilne w sprawach cywilnych uważane jest za zbyt wolne i mało efektywne.</a:t>
            </a:r>
          </a:p>
          <a:p>
            <a:pPr lvl="1" indent="-34290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endParaRPr lang="pl-PL" sz="2000" b="1" dirty="0">
              <a:solidFill>
                <a:srgbClr val="333333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 indent="-34290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pl-PL" sz="2000" b="1" dirty="0">
                <a:solidFill>
                  <a:srgbClr val="33333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Za jedną z przyczyn tego stanu rzeczy uważa się nadmierne obciążenie sądów powszechnych wynikające z liczby spraw rozpoznawanych przez sądy</a:t>
            </a:r>
          </a:p>
          <a:p>
            <a:pPr lvl="1" indent="-34290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endParaRPr lang="pl-PL" sz="2000" b="1" dirty="0">
              <a:solidFill>
                <a:srgbClr val="333333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 indent="-34290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pl-PL" sz="2000" b="1" dirty="0">
                <a:solidFill>
                  <a:srgbClr val="333333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Przyspieszenie i zwiększenie efektywności wymiaru sprawiedliwości w sprawach cywilnych  wiązane jest z potrzebą odciążenia sądów i uwolnienia ich od rozpoznawania niektórych spraw, zwłaszcza spraw drobnych, prostych bądź bezspornych. </a:t>
            </a:r>
          </a:p>
          <a:p>
            <a:pPr marL="400050" lvl="1" indent="0" algn="just">
              <a:spcBef>
                <a:spcPts val="0"/>
              </a:spcBef>
              <a:buNone/>
              <a:defRPr/>
            </a:pPr>
            <a:endParaRPr lang="pl-PL" sz="20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 descr="Logo_UMCS_58mm_RGB_kol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2"/>
            <a:ext cx="20907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kwadraty_UMCS_30mm_RGB_kol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9586" y="6357958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31435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3674B05-D9E4-1765-01F9-00C3E314C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3367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sz="2800" b="1" dirty="0"/>
              <a:t>III. Projekt ustawy z 11 X 2022 r. o zmianie ustawy – Prawo o </a:t>
            </a:r>
            <a:r>
              <a:rPr lang="pl-PL" sz="2800" b="1" dirty="0" err="1"/>
              <a:t>natariacie</a:t>
            </a:r>
            <a:r>
              <a:rPr lang="pl-PL" sz="2800" b="1" dirty="0"/>
              <a:t> oraz niektórych innych ustaw</a:t>
            </a:r>
            <a:r>
              <a:rPr lang="pl-PL" sz="2800" dirty="0"/>
              <a:t>.</a:t>
            </a:r>
          </a:p>
          <a:p>
            <a:pPr marL="0" indent="0">
              <a:buNone/>
            </a:pPr>
            <a:endParaRPr lang="pl-PL" sz="28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pl-PL" sz="2800" u="sng" dirty="0"/>
              <a:t>Założenie</a:t>
            </a:r>
            <a:r>
              <a:rPr lang="pl-PL" sz="2800" dirty="0"/>
              <a:t>: uwolnić sądy od spraw bezspornych; przyspieszyć uzyskanie zaspokojenia przez wierzyciela.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pl-PL" sz="28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pl-PL" sz="2800" dirty="0"/>
              <a:t>Regulacje nawiązywały do projektu z 2016 r., uwzględniając część uwag zgłoszonych do tamtego projektu.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pl-PL" sz="28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pl-PL" sz="2800" dirty="0"/>
              <a:t>W uzasadnieniu nie rozważano problemu konstytucyjności proponowanych rozwiązań, przyjmując, że NNZ jest formą udzielenie szczególnej ochrony prawnej, a nie wymiarem sprawiedliwości.</a:t>
            </a:r>
          </a:p>
        </p:txBody>
      </p:sp>
    </p:spTree>
    <p:extLst>
      <p:ext uri="{BB962C8B-B14F-4D97-AF65-F5344CB8AC3E}">
        <p14:creationId xmlns:p14="http://schemas.microsoft.com/office/powerpoint/2010/main" val="2548297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F99B76D-E71A-0AD6-A299-B3C1E9D45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5793507"/>
          </a:xfrm>
        </p:spPr>
        <p:txBody>
          <a:bodyPr>
            <a:norm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pl-PL" sz="2400" i="0" u="none" strike="noStrike" kern="1200" cap="none" spc="0" normalizeH="0" baseline="0" noProof="0" dirty="0">
                <a:ln>
                  <a:noFill/>
                </a:ln>
                <a:solidFill>
                  <a:srgbClr val="11110E"/>
                </a:solidFill>
                <a:effectLst/>
                <a:uLnTx/>
                <a:uFillTx/>
                <a:ea typeface="Open Sans" panose="020B0606030504020204" pitchFamily="34" charset="0"/>
                <a:cs typeface="Open Sans" panose="020B0606030504020204" pitchFamily="34" charset="0"/>
              </a:rPr>
              <a:t>Uprawnienie do wydawania NNZ miało służyć notariuszom, którzy: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pl-PL" sz="2400" dirty="0">
                <a:solidFill>
                  <a:srgbClr val="11110E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od 3 lat prowadzili kancelarię;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pl-PL" sz="2400" dirty="0">
                <a:solidFill>
                  <a:srgbClr val="11110E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kumimoji="0" lang="pl-PL" sz="2400" i="0" u="none" strike="noStrike" kern="1200" cap="none" spc="0" normalizeH="0" baseline="0" noProof="0" dirty="0" err="1">
                <a:ln>
                  <a:noFill/>
                </a:ln>
                <a:solidFill>
                  <a:srgbClr val="11110E"/>
                </a:solidFill>
                <a:effectLst/>
                <a:uLnTx/>
                <a:uFillTx/>
                <a:ea typeface="Open Sans" panose="020B0606030504020204" pitchFamily="34" charset="0"/>
                <a:cs typeface="Open Sans" panose="020B0606030504020204" pitchFamily="34" charset="0"/>
              </a:rPr>
              <a:t>ie</a:t>
            </a:r>
            <a:r>
              <a:rPr kumimoji="0" lang="pl-PL" sz="2400" i="0" u="none" strike="noStrike" kern="1200" cap="none" spc="0" normalizeH="0" baseline="0" noProof="0" dirty="0">
                <a:ln>
                  <a:noFill/>
                </a:ln>
                <a:solidFill>
                  <a:srgbClr val="11110E"/>
                </a:solidFill>
                <a:effectLst/>
                <a:uLnTx/>
                <a:uFillTx/>
                <a:ea typeface="Open Sans" panose="020B0606030504020204" pitchFamily="34" charset="0"/>
                <a:cs typeface="Open Sans" panose="020B0606030504020204" pitchFamily="34" charset="0"/>
              </a:rPr>
              <a:t> orzeczono w </a:t>
            </a:r>
            <a:r>
              <a:rPr kumimoji="0" lang="pl-PL" sz="2400" i="0" u="none" strike="noStrike" kern="1200" cap="none" spc="0" normalizeH="0" baseline="0" noProof="0" dirty="0" err="1">
                <a:ln>
                  <a:noFill/>
                </a:ln>
                <a:solidFill>
                  <a:srgbClr val="11110E"/>
                </a:solidFill>
                <a:effectLst/>
                <a:uLnTx/>
                <a:uFillTx/>
                <a:ea typeface="Open Sans" panose="020B0606030504020204" pitchFamily="34" charset="0"/>
                <a:cs typeface="Open Sans" panose="020B0606030504020204" pitchFamily="34" charset="0"/>
              </a:rPr>
              <a:t>stosunk</a:t>
            </a:r>
            <a:r>
              <a:rPr lang="pl-PL" sz="2400" dirty="0">
                <a:solidFill>
                  <a:srgbClr val="11110E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 do nich kar dyscyplinarnych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pl-PL" sz="2400" dirty="0">
                <a:solidFill>
                  <a:srgbClr val="11110E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uzyskali upoważnienie Ministra Sprawiedliwości.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endParaRPr lang="pl-PL" sz="2400" dirty="0">
              <a:solidFill>
                <a:srgbClr val="11110E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pl-PL" sz="2400" dirty="0">
                <a:solidFill>
                  <a:srgbClr val="11110E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Jeden notariusz mógł wydać do 200 NNZ miesięcznie.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pl-PL" sz="2400" dirty="0">
              <a:solidFill>
                <a:srgbClr val="11110E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pl-PL" sz="2400" dirty="0">
                <a:solidFill>
                  <a:srgbClr val="11110E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Możliwość wydania NNZ dotyczyć miała roszczeń w wysokości do 75 tysięcy złotych, a zasadność roszczenia nie budzi wątpliwości.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pl-PL" sz="2400" dirty="0">
              <a:solidFill>
                <a:srgbClr val="11110E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pl-PL" sz="2400" dirty="0">
                <a:solidFill>
                  <a:srgbClr val="11110E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Roszczenie miało być udowodnione dołączonym dokumentem (np. urzędowym) albo zaakceptowanym przez dłużnika rachunkiem lub uznaniem długu.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endParaRPr lang="pl-PL" sz="2400" dirty="0">
              <a:solidFill>
                <a:srgbClr val="11110E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endParaRPr lang="pl-PL" sz="2400" dirty="0">
              <a:solidFill>
                <a:srgbClr val="11110E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endParaRPr kumimoji="0" lang="pl-PL" sz="2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443405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F99B76D-E71A-0AD6-A299-B3C1E9D45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408712"/>
          </a:xfrm>
        </p:spPr>
        <p:txBody>
          <a:bodyPr>
            <a:normAutofit/>
          </a:bodyPr>
          <a:lstStyle/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pl-PL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Garamond" panose="02020404030301010803" pitchFamily="18" charset="0"/>
              </a:rPr>
              <a:t>Odmowa wydania NNZ miałaby następować, jeżeli:</a:t>
            </a:r>
          </a:p>
          <a:p>
            <a:pPr marL="457200" marR="0" lvl="0" indent="-45720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AutoNum type="arabicParenR"/>
              <a:tabLst/>
              <a:defRPr/>
            </a:pPr>
            <a:r>
              <a:rPr lang="pl-PL" sz="2100" b="1" dirty="0">
                <a:solidFill>
                  <a:prstClr val="black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roszczenie stało się wymagalne wcześniej niż 3 lata przed złożeniem wniosku o NNZ;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None/>
              <a:tabLst/>
              <a:defRPr/>
            </a:pPr>
            <a:r>
              <a:rPr lang="pl-PL" sz="2100" b="1" dirty="0">
                <a:solidFill>
                  <a:prstClr val="black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2)  w</a:t>
            </a:r>
            <a:r>
              <a:rPr kumimoji="0" lang="pl-PL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Open Sans" panose="020B0606030504020204" pitchFamily="34" charset="0"/>
                <a:cs typeface="Open Sans" panose="020B0606030504020204" pitchFamily="34" charset="0"/>
              </a:rPr>
              <a:t>niosek nie spełnia wymagań formalnych;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None/>
              <a:tabLst/>
              <a:defRPr/>
            </a:pPr>
            <a:r>
              <a:rPr lang="pl-PL" sz="2100" b="1" dirty="0">
                <a:solidFill>
                  <a:prstClr val="black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 3) zachodzi stan sprawy w toku.</a:t>
            </a: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pl-PL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Open Sans" panose="020B0606030504020204" pitchFamily="34" charset="0"/>
                <a:cs typeface="Open Sans" panose="020B0606030504020204" pitchFamily="34" charset="0"/>
              </a:rPr>
              <a:t>Doręczenie NNZ miało następować przez operatora pocztowego, komornika lub przez notariusza (osobiście) albo przez pracownika kancelarii notarialnej.</a:t>
            </a: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pl-PL" sz="2100" b="1" dirty="0">
                <a:solidFill>
                  <a:prstClr val="black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Nieodebranie NNZ miało powodować utratę mocy przez NNZ.</a:t>
            </a:r>
            <a:endParaRPr kumimoji="0" lang="pl-PL" sz="4000" i="0" u="none" strike="noStrike" kern="1200" cap="none" spc="0" normalizeH="0" baseline="0" noProof="0" dirty="0">
              <a:ln>
                <a:noFill/>
              </a:ln>
              <a:solidFill>
                <a:srgbClr val="11110E"/>
              </a:solidFill>
              <a:effectLst/>
              <a:uLnTx/>
              <a:uFillTx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248390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F99B76D-E71A-0AD6-A299-B3C1E9D45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476672"/>
            <a:ext cx="8363272" cy="6048672"/>
          </a:xfrm>
        </p:spPr>
        <p:txBody>
          <a:bodyPr>
            <a:normAutofit lnSpcReduction="10000"/>
          </a:bodyPr>
          <a:lstStyle/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pl-PL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Garamond" panose="02020404030301010803" pitchFamily="18" charset="0"/>
              </a:rPr>
              <a:t>W projekcie szeroko unormowano sprzeciw od NNZ oraz przyczyny utraty mocy wskutek: (i) braku zdolności do czynności prawnych, (ii) braku organu, (iii) wszczęcia postępowania o ubezwłasnowolnienie, (iv) wszczęcia postępowania upadłościowego lub postępowania restrukturyzacyjnego.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pl-PL" sz="2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NNZ nie miały wywierać skutków prawomocnego wyroku, ale miały być tytułami egzekucyjnymi.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pl-PL" sz="2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 uzasadnieniu podkreślono, że NNZ miały przypominać ugodę pozasądową, w której dłużnik poddał się egzekucji na podstawie art. 777 k.p.c.</a:t>
            </a:r>
            <a:endParaRPr kumimoji="0" lang="pl-PL" sz="2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495122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F99B76D-E71A-0AD6-A299-B3C1E9D45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264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400" b="1" dirty="0"/>
              <a:t>W stosunku do projektu zgłoszono szereg (m.in. RPO) zastrzeżeń, które dotyczyły:</a:t>
            </a:r>
          </a:p>
          <a:p>
            <a:pPr marL="0" indent="0">
              <a:buNone/>
            </a:pPr>
            <a:endParaRPr lang="pl-PL" sz="2400" b="1" dirty="0"/>
          </a:p>
          <a:p>
            <a:pPr marL="0" indent="0">
              <a:buNone/>
            </a:pPr>
            <a:r>
              <a:rPr lang="pl-PL" sz="2400" dirty="0"/>
              <a:t>1) niekonstytucyjności projektu:</a:t>
            </a:r>
          </a:p>
          <a:p>
            <a:pPr marL="0" indent="0">
              <a:buNone/>
            </a:pPr>
            <a:r>
              <a:rPr lang="pl-PL" sz="2400" dirty="0"/>
              <a:t>a) sprzeczność z zasadą sądowego wymiaru sprawiedliwości</a:t>
            </a:r>
          </a:p>
          <a:p>
            <a:pPr marL="0" indent="0">
              <a:buNone/>
            </a:pPr>
            <a:r>
              <a:rPr lang="pl-PL" sz="2400" dirty="0"/>
              <a:t>b) naruszenie zasady prawa do sądu;</a:t>
            </a:r>
          </a:p>
          <a:p>
            <a:pPr marL="0" indent="0">
              <a:buNone/>
            </a:pPr>
            <a:r>
              <a:rPr lang="pl-PL" sz="2400" dirty="0"/>
              <a:t>2) małej skuteczności;</a:t>
            </a:r>
          </a:p>
          <a:p>
            <a:pPr marL="0" indent="0">
              <a:buNone/>
            </a:pPr>
            <a:r>
              <a:rPr lang="pl-PL" sz="2400" dirty="0"/>
              <a:t>3) braku należytej ochrony konsumentów pod względem klauzul abuzywnych;</a:t>
            </a:r>
          </a:p>
          <a:p>
            <a:pPr marL="0" indent="0">
              <a:buNone/>
            </a:pPr>
            <a:r>
              <a:rPr lang="pl-PL" sz="2400" dirty="0"/>
              <a:t>4) inne</a:t>
            </a:r>
          </a:p>
        </p:txBody>
      </p:sp>
    </p:spTree>
    <p:extLst>
      <p:ext uri="{BB962C8B-B14F-4D97-AF65-F5344CB8AC3E}">
        <p14:creationId xmlns:p14="http://schemas.microsoft.com/office/powerpoint/2010/main" val="27830151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F99B76D-E71A-0AD6-A299-B3C1E9D45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6120680"/>
          </a:xfrm>
        </p:spPr>
        <p:txBody>
          <a:bodyPr>
            <a:normAutofit/>
          </a:bodyPr>
          <a:lstStyle/>
          <a:p>
            <a:pPr marL="0" lvl="0" indent="0" algn="just">
              <a:buNone/>
              <a:defRPr/>
            </a:pPr>
            <a:r>
              <a:rPr lang="pl-PL" sz="2800" b="1" dirty="0">
                <a:solidFill>
                  <a:srgbClr val="11110E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IV. Projekt </a:t>
            </a: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(II wersja </a:t>
            </a:r>
            <a:r>
              <a:rPr lang="pl-PL" sz="2800" b="1" dirty="0">
                <a:solidFill>
                  <a:srgbClr val="11110E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z 9 I 2023 r.) ustawy o </a:t>
            </a: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zmianie ustawy – Prawo o notariacie oraz niektórych innych ustaw.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900" b="1" i="0" u="none" strike="noStrike" kern="1200" cap="none" spc="0" normalizeH="0" baseline="0" noProof="0" dirty="0">
              <a:ln>
                <a:noFill/>
              </a:ln>
              <a:solidFill>
                <a:srgbClr val="11110E"/>
              </a:solidFill>
              <a:effectLst/>
              <a:uLnTx/>
              <a:uFillTx/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pl-PL" sz="2400" dirty="0">
                <a:solidFill>
                  <a:srgbClr val="11110E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Projektowane rozwiązania stanowiły w zasadzie powtórzenie projektu z 11 V 2023 r. (w pewnym zakresie uwzględniono uwagi zgłaszane do pierwotnego projektu)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pl-PL" sz="2400" i="0" u="none" strike="noStrike" kern="1200" cap="none" spc="0" normalizeH="0" baseline="0" noProof="0" dirty="0">
              <a:ln>
                <a:noFill/>
              </a:ln>
              <a:solidFill>
                <a:srgbClr val="11110E"/>
              </a:solidFill>
              <a:effectLst/>
              <a:uLnTx/>
              <a:uFillTx/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pl-PL" sz="2400" dirty="0">
                <a:solidFill>
                  <a:srgbClr val="11110E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Prace legislacyjne nie zostały zakończone ze względu na upływ kadencji Sejmu (zasada dyskontynuacji)</a:t>
            </a:r>
            <a:endParaRPr kumimoji="0" lang="pl-PL" sz="2400" i="0" u="none" strike="noStrike" kern="1200" cap="none" spc="0" normalizeH="0" baseline="0" noProof="0" dirty="0">
              <a:ln>
                <a:noFill/>
              </a:ln>
              <a:solidFill>
                <a:srgbClr val="11110E"/>
              </a:solidFill>
              <a:effectLst/>
              <a:uLnTx/>
              <a:uFillTx/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pl-PL" sz="2800" i="0" u="none" strike="noStrike" kern="1200" cap="none" spc="0" normalizeH="0" baseline="0" noProof="0" dirty="0">
              <a:ln>
                <a:noFill/>
              </a:ln>
              <a:solidFill>
                <a:srgbClr val="11110E"/>
              </a:solidFill>
              <a:effectLst/>
              <a:uLnTx/>
              <a:uFillTx/>
              <a:latin typeface="Ubuntu" panose="020B050403060203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078253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CB67EB3-BA8A-E34E-9694-66340E9D3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pl-PL" sz="2400" b="1" dirty="0"/>
              <a:t>Problem konstytucyjności NNZ</a:t>
            </a:r>
          </a:p>
          <a:p>
            <a:pPr marL="0" indent="0" algn="ctr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i="1" dirty="0"/>
              <a:t>Art. 175 ust. 2 Konstytucji RP (zasada sądowego wymiaru sprawiedliwości)</a:t>
            </a:r>
          </a:p>
          <a:p>
            <a:pPr marL="0" indent="0" algn="just">
              <a:buNone/>
            </a:pPr>
            <a:r>
              <a:rPr lang="pl-PL" sz="2400" i="1" dirty="0"/>
              <a:t>Art. 45 ust. 1 Konstytucji (prawo do sądu)</a:t>
            </a:r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dirty="0"/>
              <a:t>Czy NNZ to przejaw wymiaru sprawiedliwości czy też sposób udzielania ochrony sądowej?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pl-PL" sz="2400" dirty="0"/>
              <a:t>Kwestia ta jest sporna w nauce.</a:t>
            </a:r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b="1" dirty="0"/>
              <a:t>Doktrynalne rozróżnienie pojęcia  wymiaru sprawiedliwości od innych przejawów ochrony prawnej daje podstawy do obrony poglądu, że wydawanie NNZ jest formą udzielania pomocy prawnej nie będącej wymiarem sprawiedliwości.</a:t>
            </a:r>
          </a:p>
          <a:p>
            <a:pPr marL="0" indent="0" algn="just">
              <a:buNone/>
            </a:pPr>
            <a:r>
              <a:rPr lang="pl-PL" sz="2400" dirty="0"/>
              <a:t>Za taką interpretacją przemawia okoliczność, że w postępowaniu nakazowym, upominawczym i elektronicznym postępowaniu upominawczym wydawaniem nakazów zapłaty mogą zajmować się referendarze sądowi.</a:t>
            </a:r>
          </a:p>
          <a:p>
            <a:pPr marL="0" indent="0" algn="just">
              <a:buNone/>
            </a:pP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7886092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CB67EB3-BA8A-E34E-9694-66340E9D3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8640"/>
            <a:ext cx="8435280" cy="64087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600" b="1" dirty="0"/>
              <a:t>Problemy praktyczne i teoretyczne związane z projektowaniem regulacji odnoszących się do NNZ</a:t>
            </a:r>
          </a:p>
          <a:p>
            <a:pPr marL="0" indent="0" algn="ctr">
              <a:buNone/>
            </a:pPr>
            <a:endParaRPr lang="pl-PL" sz="2600" b="1" dirty="0"/>
          </a:p>
          <a:p>
            <a:pPr marL="0" indent="0" algn="just">
              <a:buNone/>
            </a:pPr>
            <a:r>
              <a:rPr lang="pl-PL" sz="2600" dirty="0"/>
              <a:t>Zakładając, że powierzenie notariuszom wydawania nakazów zapłaty nie jest a priori rozwiązaniem sprzecznym z Konstytucją podkreślić trzeba, że ostateczna ocena w tej kwestii zależy od sposobu unormowania instytucji NNZ w ustawie.</a:t>
            </a:r>
          </a:p>
          <a:p>
            <a:pPr marL="0" indent="0" algn="just">
              <a:buNone/>
            </a:pPr>
            <a:endParaRPr lang="pl-PL" sz="2600" dirty="0"/>
          </a:p>
          <a:p>
            <a:pPr marL="0" indent="0" algn="just">
              <a:buNone/>
            </a:pPr>
            <a:r>
              <a:rPr lang="pl-PL" sz="2600" dirty="0"/>
              <a:t>Rodzi to cały szereg zagadnień praktycznych i teoretycznych o różnym stopniu szczegółowości.</a:t>
            </a:r>
          </a:p>
          <a:p>
            <a:pPr marL="0" indent="0" algn="just">
              <a:buNone/>
            </a:pPr>
            <a:endParaRPr lang="pl-PL" sz="2600" dirty="0"/>
          </a:p>
          <a:p>
            <a:pPr marL="0" indent="0" algn="just">
              <a:buNone/>
            </a:pPr>
            <a:r>
              <a:rPr lang="pl-PL" sz="2600" dirty="0"/>
              <a:t>Poniżej przykłady takich zagadnień.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653256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CB67EB3-BA8A-E34E-9694-66340E9D3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6048672"/>
          </a:xfrm>
        </p:spPr>
        <p:txBody>
          <a:bodyPr>
            <a:normAutofit/>
          </a:bodyPr>
          <a:lstStyle/>
          <a:p>
            <a:pPr marL="457200" indent="-457200" algn="just">
              <a:buAutoNum type="arabicParenR"/>
            </a:pPr>
            <a:r>
              <a:rPr lang="pl-PL" sz="2400" b="1" dirty="0"/>
              <a:t>NNZ powinien być tytułem egzekucyjnym (w przeciwnym razie wprowadzanie tej regulacji nie miałoby sensu)</a:t>
            </a:r>
          </a:p>
          <a:p>
            <a:pPr marL="0" indent="0" algn="just">
              <a:buNone/>
            </a:pPr>
            <a:endParaRPr lang="pl-PL" sz="2400" b="1" dirty="0"/>
          </a:p>
          <a:p>
            <a:pPr marL="457200" indent="-457200" algn="just">
              <a:buAutoNum type="alphaLcParenR"/>
            </a:pPr>
            <a:r>
              <a:rPr lang="pl-PL" sz="2400" dirty="0"/>
              <a:t>Jak uniknąć wielości NNZ wydawanych przez różnych notariuszy bądź w sprawach już rozstrzygniętych przez sąd?</a:t>
            </a:r>
          </a:p>
          <a:p>
            <a:pPr marL="457200" indent="-457200" algn="just">
              <a:buAutoNum type="alphaLcParenR"/>
            </a:pPr>
            <a:r>
              <a:rPr lang="pl-PL" sz="2400" dirty="0"/>
              <a:t>Jak zapobiec wydaniu NNZ w sytuacji gdy postępowanie w sprawie toczy się przed sądem?</a:t>
            </a:r>
          </a:p>
          <a:p>
            <a:pPr marL="457200" indent="-457200" algn="just">
              <a:buAutoNum type="alphaLcParenR"/>
            </a:pPr>
            <a:r>
              <a:rPr lang="pl-PL" sz="2400" dirty="0"/>
              <a:t>Czy można wytoczyć proces mający za przedmiot roszczenie w sytuacji, gdy zgłoszono do notariusza wniosek o wydanie NNZ?</a:t>
            </a:r>
          </a:p>
          <a:p>
            <a:pPr marL="457200" indent="-457200" algn="just">
              <a:buAutoNum type="alphaLcParenR"/>
            </a:pPr>
            <a:r>
              <a:rPr lang="pl-PL" sz="2400" dirty="0"/>
              <a:t>Czy wytoczenie powództwa w sprawie powinno skutkować utratą mocy przez NNZ?</a:t>
            </a:r>
          </a:p>
        </p:txBody>
      </p:sp>
    </p:spTree>
    <p:extLst>
      <p:ext uri="{BB962C8B-B14F-4D97-AF65-F5344CB8AC3E}">
        <p14:creationId xmlns:p14="http://schemas.microsoft.com/office/powerpoint/2010/main" val="14705664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CB67EB3-BA8A-E34E-9694-66340E9D3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404664"/>
            <a:ext cx="8784976" cy="6264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400" dirty="0"/>
              <a:t>2) Wniosek o wydanie NNZ a przerwa biegu albo zawieszenie biegu przedawnienia </a:t>
            </a:r>
          </a:p>
          <a:p>
            <a:pPr marL="0" indent="0">
              <a:buNone/>
            </a:pPr>
            <a:endParaRPr lang="pl-PL" sz="2400" dirty="0"/>
          </a:p>
          <a:p>
            <a:pPr marL="0" indent="0">
              <a:buNone/>
            </a:pPr>
            <a:r>
              <a:rPr lang="pl-PL" sz="2400" dirty="0"/>
              <a:t>3) Problem szybkości postępowania przed notariuszem oraz problem kosztów</a:t>
            </a:r>
          </a:p>
          <a:p>
            <a:pPr marL="0" indent="0">
              <a:buNone/>
            </a:pPr>
            <a:endParaRPr lang="pl-PL" sz="2400" dirty="0"/>
          </a:p>
          <a:p>
            <a:pPr marL="0" indent="0">
              <a:buNone/>
            </a:pPr>
            <a:r>
              <a:rPr lang="pl-PL" sz="2400" dirty="0"/>
              <a:t>4) Problem ochrony konsumentów</a:t>
            </a:r>
          </a:p>
          <a:p>
            <a:pPr marL="0" indent="0">
              <a:buNone/>
            </a:pPr>
            <a:endParaRPr lang="pl-PL" sz="2400" dirty="0"/>
          </a:p>
          <a:p>
            <a:pPr marL="0" indent="0">
              <a:buNone/>
            </a:pPr>
            <a:r>
              <a:rPr lang="pl-PL" sz="2400" dirty="0"/>
              <a:t>5) problem, czy ewentualność wydania NNZ powinna współistnieć z nakazami wydawanymi w postępowaniach sądowych?</a:t>
            </a:r>
          </a:p>
          <a:p>
            <a:pPr marL="0" indent="0">
              <a:buNone/>
            </a:pPr>
            <a:endParaRPr lang="pl-PL" sz="2400" dirty="0"/>
          </a:p>
          <a:p>
            <a:pPr marL="0" indent="0">
              <a:buNone/>
            </a:pPr>
            <a:r>
              <a:rPr lang="pl-PL" sz="2400" dirty="0"/>
              <a:t>6) Czy NNZ ma mieć skutki prawomocnego wyroku?</a:t>
            </a:r>
          </a:p>
          <a:p>
            <a:pPr marL="0" indent="0">
              <a:buNone/>
            </a:pPr>
            <a:endParaRPr lang="pl-PL" sz="2400" dirty="0"/>
          </a:p>
          <a:p>
            <a:pPr marL="0" indent="0">
              <a:buNone/>
            </a:pPr>
            <a:r>
              <a:rPr lang="pl-PL" sz="2400" dirty="0"/>
              <a:t>7) Jakie skutki powinien mieć sprzeciw od NNZ?</a:t>
            </a:r>
          </a:p>
          <a:p>
            <a:pPr marL="0" indent="0">
              <a:buNone/>
            </a:pPr>
            <a:endParaRPr lang="pl-PL" sz="2400" b="1" dirty="0"/>
          </a:p>
        </p:txBody>
      </p:sp>
    </p:spTree>
    <p:extLst>
      <p:ext uri="{BB962C8B-B14F-4D97-AF65-F5344CB8AC3E}">
        <p14:creationId xmlns:p14="http://schemas.microsoft.com/office/powerpoint/2010/main" val="3083026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23528" y="980728"/>
            <a:ext cx="8640960" cy="5377230"/>
          </a:xfrm>
        </p:spPr>
        <p:txBody>
          <a:bodyPr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="1" dirty="0">
                <a:solidFill>
                  <a:srgbClr val="333333"/>
                </a:solidFill>
                <a:latin typeface="Calibri" panose="020F0502020204030204"/>
              </a:rPr>
              <a:t>Odciążenie sądów można rozważać na 2 płaszczyznach:</a:t>
            </a:r>
            <a:endParaRPr lang="pl-PL" sz="2000" b="1" dirty="0">
              <a:solidFill>
                <a:srgbClr val="333333"/>
              </a:solidFill>
              <a:latin typeface="Calibri" panose="020F0502020204030204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lang="pl-PL" b="1" dirty="0">
                <a:solidFill>
                  <a:srgbClr val="333333"/>
                </a:solidFill>
                <a:latin typeface="Calibri" panose="020F0502020204030204"/>
                <a:cs typeface="Times New Roman" panose="02020603050405020304" pitchFamily="18" charset="0"/>
              </a:rPr>
              <a:t>Płaszczyzna poszerzenia zakresu spraw rozpoznawanych przez sądy w ramach </a:t>
            </a:r>
            <a:r>
              <a:rPr lang="pl-PL" b="1" dirty="0">
                <a:solidFill>
                  <a:srgbClr val="C00000"/>
                </a:solidFill>
                <a:latin typeface="Calibri" panose="020F0502020204030204"/>
                <a:cs typeface="Times New Roman" panose="02020603050405020304" pitchFamily="18" charset="0"/>
              </a:rPr>
              <a:t>konstrukcji tzw. odwrócenia sporu</a:t>
            </a:r>
            <a:r>
              <a:rPr lang="pl-PL" dirty="0">
                <a:solidFill>
                  <a:srgbClr val="333333"/>
                </a:solidFill>
                <a:latin typeface="Calibri" panose="020F0502020204030204"/>
                <a:cs typeface="Times New Roman" panose="02020603050405020304" pitchFamily="18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pl-PL" sz="2000" dirty="0">
                <a:solidFill>
                  <a:srgbClr val="333333"/>
                </a:solidFill>
                <a:latin typeface="Calibri" panose="020F0502020204030204"/>
                <a:cs typeface="Times New Roman" panose="02020603050405020304" pitchFamily="18" charset="0"/>
              </a:rPr>
              <a:t>	Konstrukcja odwrócenia sporu polega na tym, że w postępowaniu toczącym się bez udziału pozwanego (dłużnika) wydawane jest orzeczenie merytoryczne korzystne dla powoda (wierzyciela), a do pozwanego (dłużnika) należy decyzja, czy zaakceptować to orzeczenie czy też zainicjować rozpoznanie sprawy w kontradyktoryjnym postępowaniu sądowym (</a:t>
            </a:r>
            <a:r>
              <a:rPr lang="pl-PL" sz="2000" dirty="0">
                <a:solidFill>
                  <a:srgbClr val="C00000"/>
                </a:solidFill>
                <a:latin typeface="Calibri" panose="020F0502020204030204"/>
                <a:cs typeface="Times New Roman" panose="02020603050405020304" pitchFamily="18" charset="0"/>
              </a:rPr>
              <a:t>M. </a:t>
            </a:r>
            <a:r>
              <a:rPr lang="pl-PL" sz="2000" dirty="0" err="1">
                <a:solidFill>
                  <a:srgbClr val="C00000"/>
                </a:solidFill>
                <a:latin typeface="Calibri" panose="020F0502020204030204"/>
                <a:cs typeface="Times New Roman" panose="02020603050405020304" pitchFamily="18" charset="0"/>
              </a:rPr>
              <a:t>Kostwiński</a:t>
            </a:r>
            <a:r>
              <a:rPr lang="pl-PL" sz="2000" dirty="0">
                <a:solidFill>
                  <a:srgbClr val="333333"/>
                </a:solidFill>
                <a:latin typeface="Calibri" panose="020F0502020204030204"/>
                <a:cs typeface="Times New Roman" panose="02020603050405020304" pitchFamily="18" charset="0"/>
              </a:rPr>
              <a:t>).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pl-PL" sz="2000" dirty="0">
                <a:solidFill>
                  <a:srgbClr val="333333"/>
                </a:solidFill>
                <a:latin typeface="Calibri" panose="020F0502020204030204"/>
                <a:cs typeface="Times New Roman" panose="02020603050405020304" pitchFamily="18" charset="0"/>
              </a:rPr>
              <a:t>	W polskim prawie procesowym z taką konstrukcją mamy do czynienia w postępowaniu nakazowym, postępowaniu upominawczy oraz w elektronicznym postępowaniu upominawczym.	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 descr="Logo_UMCS_58mm_RGB_k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20907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kwadraty_UMCS_30mm_RGB_kol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6357958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82082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CB67EB3-BA8A-E34E-9694-66340E9D3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364" y="332656"/>
            <a:ext cx="8502116" cy="619268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pl-PL" dirty="0"/>
              <a:t>PODSUMOWANIE</a:t>
            </a:r>
          </a:p>
          <a:p>
            <a:pPr marL="0" indent="0">
              <a:buNone/>
            </a:pPr>
            <a:endParaRPr lang="pl-PL" sz="1800" dirty="0"/>
          </a:p>
          <a:p>
            <a:pPr marL="0" indent="0" algn="just">
              <a:buNone/>
            </a:pPr>
            <a:r>
              <a:rPr lang="pl-PL" sz="2400" dirty="0"/>
              <a:t>NNZ jest opcją, której nie można wykluczyć </a:t>
            </a:r>
            <a:r>
              <a:rPr lang="pl-PL" sz="2400" i="1" dirty="0"/>
              <a:t>a priori </a:t>
            </a:r>
            <a:r>
              <a:rPr lang="pl-PL" sz="2400" dirty="0"/>
              <a:t>jak instrumentu odciążenia sądów oraz ułatwienia wierzycielowi uzyskania tytułu egzekucyjnego.</a:t>
            </a:r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dirty="0"/>
              <a:t>Co do zasady trudno przyjąć, że wprowadzenie NNZ jest sprzeczne z Konstytucją. </a:t>
            </a:r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dirty="0"/>
              <a:t>Sedno sprawy sprowadza się jednak do tego, jaki kształt nadać regulacjom prawnym dotyczącym NNZ.</a:t>
            </a:r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b="1" dirty="0"/>
              <a:t>CZAS ZATEM ROZPOCZĄĆ DYSKUSJĘ !</a:t>
            </a:r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dirty="0"/>
              <a:t>Zagadnienie NNZ nie powinno być normowane w Kodeksie postępowania cywilnego. </a:t>
            </a:r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dirty="0"/>
              <a:t>Właściwą lokalizacją dla regulacji NNZ wydaje się być Prawo o notariacie, a sam nakaz zapłaty powinien być traktowany jak czynność notarialna, a nie orzeczenie.</a:t>
            </a:r>
          </a:p>
          <a:p>
            <a:pPr marL="0" indent="0">
              <a:buNone/>
            </a:pPr>
            <a:endParaRPr lang="pl-PL" sz="1800" dirty="0"/>
          </a:p>
        </p:txBody>
      </p:sp>
    </p:spTree>
    <p:extLst>
      <p:ext uri="{BB962C8B-B14F-4D97-AF65-F5344CB8AC3E}">
        <p14:creationId xmlns:p14="http://schemas.microsoft.com/office/powerpoint/2010/main" val="13790340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97168B4-FB07-D840-DDB4-44CF01A589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88640"/>
            <a:ext cx="8568952" cy="64807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400" dirty="0"/>
              <a:t>NNZ powinien być wyposażony w przymiot tytułu egzekucyjnego.</a:t>
            </a:r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dirty="0"/>
              <a:t>Nadanie klauzuli wykonalności należy powierzyć sądom.</a:t>
            </a:r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dirty="0"/>
              <a:t>Istotną kwestią jest to, czy wniesienie sprzeciwu od NNZ powinno prowadzić do przeniesienia rozpoznania sprawy do sądu.</a:t>
            </a:r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dirty="0"/>
              <a:t>Możliwość wydania NNZ należy ograniczyć do spraw, w których   zgodnie z Kodeksem postępowania cywilnego może być wydany nakaz zapłaty w postępowaniu upominawczym.</a:t>
            </a:r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endParaRPr lang="pl-PL" sz="2400" b="1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pl-PL" sz="24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723034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4B30208-B599-0FE0-1445-D46D19139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273050"/>
            <a:ext cx="8363272" cy="5853113"/>
          </a:xfrm>
        </p:spPr>
        <p:txBody>
          <a:bodyPr/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Dziękuję za uwagę</a:t>
            </a:r>
          </a:p>
        </p:txBody>
      </p:sp>
    </p:spTree>
    <p:extLst>
      <p:ext uri="{BB962C8B-B14F-4D97-AF65-F5344CB8AC3E}">
        <p14:creationId xmlns:p14="http://schemas.microsoft.com/office/powerpoint/2010/main" val="4027310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23528" y="980728"/>
            <a:ext cx="8640960" cy="5377230"/>
          </a:xfrm>
        </p:spPr>
        <p:txBody>
          <a:bodyPr>
            <a:normAutofit lnSpcReduction="10000"/>
          </a:bodyPr>
          <a:lstStyle/>
          <a:p>
            <a:pPr marR="0" lvl="1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pl-PL" sz="2000" dirty="0">
                <a:solidFill>
                  <a:srgbClr val="333333"/>
                </a:solidFill>
                <a:latin typeface="Calibri" panose="020F0502020204030204"/>
                <a:cs typeface="Times New Roman" panose="02020603050405020304" pitchFamily="18" charset="0"/>
              </a:rPr>
              <a:t>Cechą wspólną </a:t>
            </a:r>
            <a:r>
              <a:rPr kumimoji="0" lang="pl-PL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 postępowania nakazowego, postępowania upominawczego oraz w elektronicznego postępowania upominawczym jest to, że w postępowaniach tych dochodzi do wydania orzeczenia w postaci nakazu zapłaty przed doręczeniem pozwu pozwanemu.</a:t>
            </a:r>
          </a:p>
          <a:p>
            <a:pPr marR="0" lvl="1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pl-PL" sz="1900" dirty="0">
              <a:solidFill>
                <a:srgbClr val="333333"/>
              </a:solidFill>
              <a:latin typeface="Calibri" panose="020F0502020204030204"/>
              <a:cs typeface="Times New Roman" panose="02020603050405020304" pitchFamily="18" charset="0"/>
            </a:endParaRPr>
          </a:p>
          <a:p>
            <a:pPr marR="0" lvl="1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pl-PL" sz="1900" dirty="0">
                <a:solidFill>
                  <a:srgbClr val="333333"/>
                </a:solidFill>
                <a:latin typeface="Calibri" panose="020F0502020204030204"/>
                <a:cs typeface="Times New Roman" panose="02020603050405020304" pitchFamily="18" charset="0"/>
              </a:rPr>
              <a:t>Pozew doręcza się pozwanemu wraz z nakazem zapłaty. Od pozwanego zależy, czy nakaz ten zaskarży wnosząc </a:t>
            </a:r>
            <a:r>
              <a:rPr lang="pl-PL" sz="1900" b="1" dirty="0">
                <a:solidFill>
                  <a:srgbClr val="333333"/>
                </a:solidFill>
                <a:latin typeface="Calibri" panose="020F0502020204030204"/>
                <a:cs typeface="Times New Roman" panose="02020603050405020304" pitchFamily="18" charset="0"/>
              </a:rPr>
              <a:t>zarzuty</a:t>
            </a:r>
            <a:r>
              <a:rPr lang="pl-PL" sz="1900" dirty="0">
                <a:solidFill>
                  <a:srgbClr val="333333"/>
                </a:solidFill>
                <a:latin typeface="Calibri" panose="020F0502020204030204"/>
                <a:cs typeface="Times New Roman" panose="02020603050405020304" pitchFamily="18" charset="0"/>
              </a:rPr>
              <a:t> (w postępowaniu nakazowym) albo </a:t>
            </a:r>
            <a:r>
              <a:rPr lang="pl-PL" sz="1900" b="1" dirty="0">
                <a:solidFill>
                  <a:srgbClr val="333333"/>
                </a:solidFill>
                <a:latin typeface="Calibri" panose="020F0502020204030204"/>
                <a:cs typeface="Times New Roman" panose="02020603050405020304" pitchFamily="18" charset="0"/>
              </a:rPr>
              <a:t>sprzeciw</a:t>
            </a:r>
            <a:r>
              <a:rPr lang="pl-PL" sz="1900" dirty="0">
                <a:solidFill>
                  <a:srgbClr val="333333"/>
                </a:solidFill>
                <a:latin typeface="Calibri" panose="020F0502020204030204"/>
                <a:cs typeface="Times New Roman" panose="02020603050405020304" pitchFamily="18" charset="0"/>
              </a:rPr>
              <a:t> (w postępowaniu upominawczym lub w elektronicznym postępowaniu upominawczym).</a:t>
            </a:r>
          </a:p>
          <a:p>
            <a:pPr marR="0" lvl="1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pl-PL" sz="19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  <a:p>
            <a:pPr marR="0" lvl="1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pl-PL" sz="1900" dirty="0">
                <a:solidFill>
                  <a:srgbClr val="333333"/>
                </a:solidFill>
                <a:latin typeface="Calibri" panose="020F0502020204030204"/>
                <a:cs typeface="Times New Roman" panose="02020603050405020304" pitchFamily="18" charset="0"/>
              </a:rPr>
              <a:t>Nakaz zapłaty wydawany jest przez sąd albo referendarza sądowego.</a:t>
            </a:r>
            <a:r>
              <a:rPr kumimoji="0" lang="pl-PL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	</a:t>
            </a:r>
          </a:p>
          <a:p>
            <a:pPr marR="0" lvl="1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pl-PL" sz="1900" dirty="0">
              <a:solidFill>
                <a:srgbClr val="333333"/>
              </a:solidFill>
              <a:latin typeface="Calibri" panose="020F0502020204030204"/>
              <a:cs typeface="Times New Roman" panose="02020603050405020304" pitchFamily="18" charset="0"/>
            </a:endParaRPr>
          </a:p>
          <a:p>
            <a:pPr marR="0" lvl="1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pl-PL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Jeśli nakazu nie zaskarżono staje się on prawomocny. </a:t>
            </a:r>
          </a:p>
          <a:p>
            <a:pPr marR="0" lvl="1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pl-PL" sz="1900" dirty="0">
              <a:solidFill>
                <a:srgbClr val="333333"/>
              </a:solidFill>
              <a:latin typeface="Calibri" panose="020F0502020204030204"/>
              <a:cs typeface="Times New Roman" panose="02020603050405020304" pitchFamily="18" charset="0"/>
            </a:endParaRPr>
          </a:p>
          <a:p>
            <a:pPr marR="0" lvl="1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pl-PL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Nakaz zapłaty jest tytułem egzekucyjnym i po zaopatrzeniu go w klauzulę wykonalności podlega wykonaniu w drodze egzekucji sądowej.</a:t>
            </a:r>
          </a:p>
          <a:p>
            <a:pPr marR="0" lvl="1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pl-PL" sz="1900" dirty="0">
              <a:solidFill>
                <a:srgbClr val="333333"/>
              </a:solidFill>
              <a:latin typeface="Calibri" panose="020F0502020204030204"/>
              <a:cs typeface="Times New Roman" panose="02020603050405020304" pitchFamily="18" charset="0"/>
            </a:endParaRPr>
          </a:p>
          <a:p>
            <a:pPr marR="0" lvl="1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pl-PL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Zaskarżenie nakazu zapłaty przez pozwanego sprawia, że dalsze postępowanie toczy się w ramach kontradyktoryjnego procesu cywilnego.</a:t>
            </a:r>
            <a:endParaRPr kumimoji="0" lang="pl-PL" sz="2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3" descr="Logo_UMCS_58mm_RGB_k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20907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kwadraty_UMCS_30mm_RGB_kol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6357958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53431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34914" y="740384"/>
            <a:ext cx="8757566" cy="6072991"/>
          </a:xfrm>
        </p:spPr>
        <p:txBody>
          <a:bodyPr>
            <a:normAutofit fontScale="92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6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B. Płaszczyzna przekazywania określonych spraw do załatwienia przez organy pozasądowe.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600" b="1" dirty="0">
                <a:solidFill>
                  <a:srgbClr val="333333"/>
                </a:solidFill>
                <a:latin typeface="Calibri" panose="020F0502020204030204"/>
              </a:rPr>
              <a:t>	</a:t>
            </a:r>
            <a:r>
              <a:rPr lang="pl-PL" sz="2600" dirty="0">
                <a:solidFill>
                  <a:srgbClr val="333333"/>
                </a:solidFill>
                <a:latin typeface="Calibri" panose="020F0502020204030204"/>
              </a:rPr>
              <a:t>Tego rodzaju przedsięwzięcia można kojarzyć z koncepcją  „</a:t>
            </a:r>
            <a:r>
              <a:rPr lang="pl-PL" sz="2600" b="1" dirty="0">
                <a:solidFill>
                  <a:srgbClr val="C00000"/>
                </a:solidFill>
                <a:latin typeface="Calibri" panose="020F0502020204030204"/>
              </a:rPr>
              <a:t>prywatyzacji wymiaru sprawiedliwości</a:t>
            </a:r>
            <a:r>
              <a:rPr lang="pl-PL" sz="2600" dirty="0">
                <a:solidFill>
                  <a:srgbClr val="333333"/>
                </a:solidFill>
                <a:latin typeface="Calibri" panose="020F0502020204030204"/>
              </a:rPr>
              <a:t>” (</a:t>
            </a:r>
            <a:r>
              <a:rPr lang="pl-PL" sz="2600" dirty="0">
                <a:solidFill>
                  <a:srgbClr val="C00000"/>
                </a:solidFill>
                <a:latin typeface="Calibri" panose="020F0502020204030204"/>
              </a:rPr>
              <a:t>T. Zembrzuski</a:t>
            </a:r>
            <a:r>
              <a:rPr lang="pl-PL" sz="2600" dirty="0">
                <a:solidFill>
                  <a:srgbClr val="333333"/>
                </a:solidFill>
                <a:latin typeface="Calibri" panose="020F0502020204030204"/>
              </a:rPr>
              <a:t>).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60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60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Zarówno w przypadku spraw kierowanych do rozpoznania w ramach konstrukcji odwróconego sporu, jak też w odniesieniu do spraw przekazywanych do załatwienia organom pozasądowym chodzi o </a:t>
            </a:r>
            <a:r>
              <a:rPr kumimoji="0" lang="pl-PL" sz="26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sprawy proste, drobne (bagatelne) lub niesporne bądź takie, w których istnienie roszczenia jest w wysokim stopniu udowodnione</a:t>
            </a:r>
            <a:r>
              <a:rPr kumimoji="0" lang="pl-PL" sz="260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00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endParaRPr lang="pl-P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Logo_UMCS_58mm_RGB_k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20907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kwadraty_UMCS_30mm_RGB_kol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6357958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619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23528" y="980728"/>
            <a:ext cx="8640960" cy="5377230"/>
          </a:xfrm>
        </p:spPr>
        <p:txBody>
          <a:bodyPr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Naprzeciw próbom przyśpieszenia postępowania sądowego w sprawach cywilnych poprzez odciążenie sądów od rozpoznawania spraw drobnych, bezspornych lub takich, </a:t>
            </a:r>
            <a:r>
              <a:rPr kumimoji="0" lang="pl-PL" sz="240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 których istnienie roszczenia jest w wysokim stopniu udowodnione wychodzą koncepcje powierzenia notariuszom zadań w zakresie załatwiania niektórych kategorii spraw cywilnych.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2400" dirty="0">
              <a:solidFill>
                <a:srgbClr val="333333"/>
              </a:solidFill>
              <a:latin typeface="Calibri" panose="020F0502020204030204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Sposobem załatwiania takich spraw ma być wydawanie nakazów zapłaty (albo według innego ujęcia „aktów poświadczenia roszczenia”), które to nakazy, w odróżnieniu od nakazów wydawanych w postępowaniu nakazowym, upominawczym oraz elektronicznym postępowaniu upominawczym, są określane jako „</a:t>
            </a: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notarialne nakazy zapłaty</a:t>
            </a:r>
            <a:r>
              <a:rPr kumimoji="0" lang="pl-PL" sz="240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” (dalej w skrócie </a:t>
            </a: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NNZ</a:t>
            </a:r>
            <a:r>
              <a:rPr kumimoji="0" lang="pl-PL" sz="240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pl-PL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endParaRPr lang="pl-P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Logo_UMCS_58mm_RGB_k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20907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kwadraty_UMCS_30mm_RGB_kol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6357958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42859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39546" y="740385"/>
            <a:ext cx="8640960" cy="5377230"/>
          </a:xfrm>
        </p:spPr>
        <p:txBody>
          <a:bodyPr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400" dirty="0">
                <a:solidFill>
                  <a:srgbClr val="333333"/>
                </a:solidFill>
                <a:latin typeface="Calibri" panose="020F0502020204030204"/>
              </a:rPr>
              <a:t>Notarialne nakazy zapłaty miałyby stanowić jeden z tytułów egzekucyjnych, który - po zaopatrzeniu go w klauzulę wykonalności – byłby podstawą egzekucji prowadzonej według przepisów Kodeksu postępowania cywilnego.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40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400" dirty="0">
                <a:solidFill>
                  <a:srgbClr val="333333"/>
                </a:solidFill>
                <a:latin typeface="Calibri" panose="020F0502020204030204"/>
              </a:rPr>
              <a:t>Koncepcja wydawania przez notariuszy nakazów zapłaty nawiązuje w pewnym zakresie do unormowań Kodeksu postępowania cywilnego, według których (</a:t>
            </a:r>
            <a:r>
              <a:rPr lang="pl-PL" sz="2400" dirty="0">
                <a:solidFill>
                  <a:srgbClr val="C00000"/>
                </a:solidFill>
                <a:latin typeface="Calibri" panose="020F0502020204030204"/>
              </a:rPr>
              <a:t>w okresie od 1950 do 1990 r.</a:t>
            </a:r>
            <a:r>
              <a:rPr lang="pl-PL" sz="2400" dirty="0">
                <a:solidFill>
                  <a:srgbClr val="333333"/>
                </a:solidFill>
                <a:latin typeface="Calibri" panose="020F0502020204030204"/>
              </a:rPr>
              <a:t>) nakazy zapłaty w postępowaniu nakazowym oraz w postępowaniu upominawczym były wydawane przez </a:t>
            </a:r>
            <a:r>
              <a:rPr lang="pl-PL" sz="2400" dirty="0">
                <a:solidFill>
                  <a:srgbClr val="C00000"/>
                </a:solidFill>
                <a:latin typeface="Calibri" panose="020F0502020204030204"/>
              </a:rPr>
              <a:t>Państwowe Biura Notarialne</a:t>
            </a:r>
            <a:r>
              <a:rPr lang="pl-PL" sz="2400" dirty="0">
                <a:solidFill>
                  <a:srgbClr val="333333"/>
                </a:solidFill>
                <a:latin typeface="Calibri" panose="020F0502020204030204"/>
              </a:rPr>
              <a:t>.</a:t>
            </a:r>
            <a:endParaRPr kumimoji="0" lang="pl-PL" sz="240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3" descr="Logo_UMCS_58mm_RGB_k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20907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kwadraty_UMCS_30mm_RGB_kol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6357958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65455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43046" y="740385"/>
            <a:ext cx="8640960" cy="537723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pl-PL" sz="2400" dirty="0">
                <a:latin typeface="+mj-lt"/>
                <a:cs typeface="Arial" pitchFamily="34" charset="0"/>
              </a:rPr>
              <a:t>Wydawanie nakazów zapłaty przez PBN odbywało się według przepisów Kodeksu postępowania cywilnego, a same nakazy zapłaty wydane przez notariuszy uważane były za jeden z rodzajów orzeczeń wydawanych w postępowaniu cywilnym.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l-PL" sz="2400" dirty="0">
              <a:latin typeface="+mj-lt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pl-PL" sz="2400" dirty="0">
                <a:latin typeface="+mj-lt"/>
                <a:cs typeface="Arial" pitchFamily="34" charset="0"/>
              </a:rPr>
              <a:t>Nowelizacja pozbawiająca notariuszy (PBN) uprawnień do wydawania nakazów podyktowana była względami konstytucyjnymi. W szczególności przyjęto pogląd, że wydawanie nakazów zapłaty stanowi wymiar sprawiedliwości, a zatem powinno być zastrzeżone do kompetencji sądów.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l-PL" sz="2400" dirty="0">
              <a:latin typeface="+mj-lt"/>
              <a:cs typeface="Arial" pitchFamily="34" charset="0"/>
            </a:endParaRPr>
          </a:p>
        </p:txBody>
      </p:sp>
      <p:pic>
        <p:nvPicPr>
          <p:cNvPr id="5" name="Picture 3" descr="Logo_UMCS_58mm_RGB_k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20907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kwadraty_UMCS_30mm_RGB_kol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6357958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18605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23528" y="980728"/>
            <a:ext cx="8640960" cy="5377230"/>
          </a:xfrm>
        </p:spPr>
        <p:txBody>
          <a:bodyPr>
            <a:normAutofit fontScale="775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l-PL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Idea wydawania nakazów zapłaty przez notariuszy przetrwała jednak i w okresie ostatniego ćwierćwiecza znalazła odzwierciedlenie w kilku projektach aktów ustawodawczych.  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l-PL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Były to następujące projekty:</a:t>
            </a:r>
          </a:p>
          <a:p>
            <a:pPr lvl="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l-PL" sz="2400" dirty="0">
                <a:solidFill>
                  <a:prstClr val="black"/>
                </a:solidFill>
                <a:latin typeface="Calibri"/>
                <a:cs typeface="Arial" pitchFamily="34" charset="0"/>
              </a:rPr>
              <a:t>projekt ustawy </a:t>
            </a:r>
            <a:r>
              <a:rPr lang="pl-PL" sz="2400" dirty="0">
                <a:solidFill>
                  <a:prstClr val="black"/>
                </a:solidFill>
                <a:cs typeface="Arial" pitchFamily="34" charset="0"/>
              </a:rPr>
              <a:t>z 2009 r. </a:t>
            </a:r>
            <a:r>
              <a:rPr lang="pl-PL" sz="2400" dirty="0">
                <a:solidFill>
                  <a:prstClr val="black"/>
                </a:solidFill>
                <a:latin typeface="Calibri"/>
                <a:cs typeface="Arial" pitchFamily="34" charset="0"/>
              </a:rPr>
              <a:t>o zmianie ustawy - kodeks postępowania cywilnego, ustawy - Prawo o notariacie oraz ustawy o kosztach sądowych w sprawach cywilnych (projekt Komisji  Nadzwyczajnej „Przyjazne Państwo” – </a:t>
            </a:r>
            <a:r>
              <a:rPr lang="pl-PL" sz="2400" dirty="0" err="1">
                <a:solidFill>
                  <a:prstClr val="black"/>
                </a:solidFill>
                <a:latin typeface="Calibri"/>
                <a:cs typeface="Arial" pitchFamily="34" charset="0"/>
              </a:rPr>
              <a:t>wo</a:t>
            </a:r>
            <a:r>
              <a:rPr lang="pl-PL" sz="2400" dirty="0">
                <a:solidFill>
                  <a:prstClr val="black"/>
                </a:solidFill>
                <a:latin typeface="Calibri"/>
                <a:cs typeface="Arial" pitchFamily="34" charset="0"/>
              </a:rPr>
              <a:t>-OIRP/B-150);</a:t>
            </a:r>
          </a:p>
          <a:p>
            <a:pPr lvl="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l-PL" sz="2400" dirty="0">
                <a:solidFill>
                  <a:prstClr val="black"/>
                </a:solidFill>
                <a:latin typeface="Calibri"/>
                <a:cs typeface="Arial" pitchFamily="34" charset="0"/>
              </a:rPr>
              <a:t>p</a:t>
            </a:r>
            <a:r>
              <a:rPr kumimoji="0" lang="pl-PL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rojekt</a:t>
            </a: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 ustawy z </a:t>
            </a:r>
            <a:r>
              <a:rPr lang="pl-PL" sz="2400" dirty="0">
                <a:solidFill>
                  <a:prstClr val="black"/>
                </a:solidFill>
                <a:cs typeface="Arial" pitchFamily="34" charset="0"/>
              </a:rPr>
              <a:t>11 VII 2016 r. </a:t>
            </a: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o zmianie niektórych ustaw w celu ułatwienia </a:t>
            </a:r>
            <a:r>
              <a:rPr lang="pl-PL" sz="2400" dirty="0">
                <a:solidFill>
                  <a:prstClr val="black"/>
                </a:solidFill>
                <a:cs typeface="Arial" pitchFamily="34" charset="0"/>
              </a:rPr>
              <a:t>dochodzenia roszczeń (tzw. pakiet wierzycielski);</a:t>
            </a:r>
          </a:p>
          <a:p>
            <a:pPr lvl="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Projekt ustawy z 12 IV 2017 r.  o zmianie ustawy – Prawo o notariacie oraz ustawy o kosztach sądowych w sprawach cywilnych;</a:t>
            </a:r>
          </a:p>
          <a:p>
            <a:pPr lvl="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l-PL" sz="2400" dirty="0">
                <a:solidFill>
                  <a:prstClr val="black"/>
                </a:solidFill>
                <a:latin typeface="Calibri"/>
                <a:cs typeface="Arial" pitchFamily="34" charset="0"/>
              </a:rPr>
              <a:t>Projekt ustawy z 11 X 2022 r. o zmianie ustawy – Prawo o notariacie oraz niektórych innych ustaw (druk Sejmu IX kadencji  nr 2701</a:t>
            </a:r>
            <a:endParaRPr kumimoji="0" lang="pl-P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l-P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indent="0">
              <a:buNone/>
            </a:pPr>
            <a:endParaRPr lang="pl-PL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Logo_UMCS_58mm_RGB_k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20907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kwadraty_UMCS_30mm_RGB_kol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6357958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0271795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46415E87404604D83E7E90C9DD1717C" ma:contentTypeVersion="18" ma:contentTypeDescription="Utwórz nowy dokument." ma:contentTypeScope="" ma:versionID="d3a3c663990072a9d8e6d9fc9699d1e3">
  <xsd:schema xmlns:xsd="http://www.w3.org/2001/XMLSchema" xmlns:xs="http://www.w3.org/2001/XMLSchema" xmlns:p="http://schemas.microsoft.com/office/2006/metadata/properties" xmlns:ns2="1c276715-da84-4d97-99eb-dd582d3af893" xmlns:ns3="12542bf1-0bdc-4249-8ddb-ae2ae91da602" targetNamespace="http://schemas.microsoft.com/office/2006/metadata/properties" ma:root="true" ma:fieldsID="d86fd11a584e856f1e0969e55ef04fd5" ns2:_="" ns3:_="">
    <xsd:import namespace="1c276715-da84-4d97-99eb-dd582d3af893"/>
    <xsd:import namespace="12542bf1-0bdc-4249-8ddb-ae2ae91da60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Akcepracja" minOccurs="0"/>
                <xsd:element ref="ns2:Data" minOccurs="0"/>
                <xsd:element ref="ns2:Osoba" minOccurs="0"/>
                <xsd:element ref="ns2:_Flow_SignoffStatu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BillingMetadata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276715-da84-4d97-99eb-dd582d3af8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Akcepracja" ma:index="16" nillable="true" ma:displayName="Akcepracja" ma:format="Dropdown" ma:internalName="Akcepracja">
      <xsd:simpleType>
        <xsd:restriction base="dms:Choice">
          <xsd:enumeration value="TAK"/>
          <xsd:enumeration value="NIE"/>
        </xsd:restriction>
      </xsd:simpleType>
    </xsd:element>
    <xsd:element name="Data" ma:index="17" nillable="true" ma:displayName="Data" ma:default="[today]" ma:format="DateTime" ma:internalName="Data">
      <xsd:simpleType>
        <xsd:restriction base="dms:DateTime"/>
      </xsd:simpleType>
    </xsd:element>
    <xsd:element name="Osoba" ma:index="18" nillable="true" ma:displayName="Osoba" ma:format="Dropdown" ma:list="UserInfo" ma:SharePointGroup="0" ma:internalName="Osoba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Flow_SignoffStatus" ma:index="19" nillable="true" ma:displayName="Stan zatwierdzenia" ma:internalName="_x0024_Resources_x003a_core_x002c_Signoff_Status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Tagi obrazów" ma:readOnly="false" ma:fieldId="{5cf76f15-5ced-4ddc-b409-7134ff3c332f}" ma:taxonomyMulti="true" ma:sspId="b15b31e4-c8de-4059-ad52-0472f2c7795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542bf1-0bdc-4249-8ddb-ae2ae91da602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b7edbea1-1d83-4f93-8149-595ae1771a86}" ma:internalName="TaxCatchAll" ma:showField="CatchAllData" ma:web="12542bf1-0bdc-4249-8ddb-ae2ae91da60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1c276715-da84-4d97-99eb-dd582d3af893" xsi:nil="true"/>
    <Osoba xmlns="1c276715-da84-4d97-99eb-dd582d3af893">
      <UserInfo>
        <DisplayName/>
        <AccountId xsi:nil="true"/>
        <AccountType/>
      </UserInfo>
    </Osoba>
    <Data xmlns="1c276715-da84-4d97-99eb-dd582d3af893">2026-02-03T11:06:20+00:00</Data>
    <TaxCatchAll xmlns="12542bf1-0bdc-4249-8ddb-ae2ae91da602" xsi:nil="true"/>
    <Akcepracja xmlns="1c276715-da84-4d97-99eb-dd582d3af893" xsi:nil="true"/>
    <lcf76f155ced4ddcb4097134ff3c332f xmlns="1c276715-da84-4d97-99eb-dd582d3af89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91A632A-CA5F-4765-AEA6-9ADF3D125917}"/>
</file>

<file path=customXml/itemProps2.xml><?xml version="1.0" encoding="utf-8"?>
<ds:datastoreItem xmlns:ds="http://schemas.openxmlformats.org/officeDocument/2006/customXml" ds:itemID="{5D850DC8-FDCD-46A7-BF42-BF60775C546A}"/>
</file>

<file path=customXml/itemProps3.xml><?xml version="1.0" encoding="utf-8"?>
<ds:datastoreItem xmlns:ds="http://schemas.openxmlformats.org/officeDocument/2006/customXml" ds:itemID="{6812059D-72D5-40A6-8BB6-C75823EABDF7}"/>
</file>

<file path=docProps/app.xml><?xml version="1.0" encoding="utf-8"?>
<Properties xmlns="http://schemas.openxmlformats.org/officeDocument/2006/extended-properties" xmlns:vt="http://schemas.openxmlformats.org/officeDocument/2006/docPropsVTypes">
  <TotalTime>2400</TotalTime>
  <Words>2502</Words>
  <Application>Microsoft Office PowerPoint</Application>
  <PresentationFormat>Pokaz na ekranie (4:3)</PresentationFormat>
  <Paragraphs>212</Paragraphs>
  <Slides>32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32</vt:i4>
      </vt:variant>
    </vt:vector>
  </HeadingPairs>
  <TitlesOfParts>
    <vt:vector size="40" baseType="lpstr">
      <vt:lpstr>Arial</vt:lpstr>
      <vt:lpstr>Calibri</vt:lpstr>
      <vt:lpstr>Calibri Light</vt:lpstr>
      <vt:lpstr>Open Sans</vt:lpstr>
      <vt:lpstr>Times New Roman</vt:lpstr>
      <vt:lpstr>Ubuntu</vt:lpstr>
      <vt:lpstr>Wingdings</vt:lpstr>
      <vt:lpstr>Motyw pakietu Office</vt:lpstr>
      <vt:lpstr>NOTARIALNE NAKAZY ZAPŁATY JAKO SPOSÓB DOCHODZENIA ROSZCZEŃ albo czy w polskim systemie prawnym jest miejsce dla notarialnych nakazów zapłaty?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Andrzej</dc:creator>
  <cp:lastModifiedBy>Andrzej Jakubecki</cp:lastModifiedBy>
  <cp:revision>13</cp:revision>
  <cp:lastPrinted>2025-05-19T10:56:57Z</cp:lastPrinted>
  <dcterms:created xsi:type="dcterms:W3CDTF">2021-11-12T18:56:15Z</dcterms:created>
  <dcterms:modified xsi:type="dcterms:W3CDTF">2025-05-19T11:05:11Z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0x010100746415E87404604D83E7E90C9DD1717C</vt:lpwstr>
  </property>
</Properties>
</file>